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6" r:id="rId3"/>
    <p:sldId id="257" r:id="rId4"/>
    <p:sldId id="262" r:id="rId5"/>
    <p:sldId id="258" r:id="rId6"/>
    <p:sldId id="259" r:id="rId7"/>
    <p:sldId id="265" r:id="rId8"/>
    <p:sldId id="261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Rg st="1" end="8"/>
    <p:penClr>
      <a:srgbClr val="FF0000"/>
    </p:penClr>
  </p:showPr>
  <p:clrMru>
    <a:srgbClr val="66FF33"/>
    <a:srgbClr val="169A5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11.05.2011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11.05.2011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11.05.2011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>
    <p:wheel spokes="8"/>
  </p:transition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go.mail.ru/search_images?q=%EA%E0%F0%F2%E8%ED%EA%E8%20%EF%F7%E5%EB%EE%EA&amp;rch=l&amp;fr=web#w=363&amp;h=390&amp;s=16708&amp;pic=http%3A%2F%2Fwww.xrest.ru%2Fimages%2Fcollection%2F00002%2F051%2Foriginal.jpg&amp;page=http%3A%2F%2Fwww.xrest.ru%2Foriginal%2F2051%2F&amp;descr=%CF%F7%E5%EB%EA%E0%3A+%EE%F0%E8%E3%E8%ED%E0%EB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320"/>
            <a:ext cx="8186766" cy="5726448"/>
          </a:xfrm>
        </p:spPr>
        <p:txBody>
          <a:bodyPr/>
          <a:lstStyle/>
          <a:p>
            <a:pPr algn="ctr"/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sz="2400" b="1" i="1" dirty="0" err="1" smtClean="0">
                <a:solidFill>
                  <a:srgbClr val="FF0000"/>
                </a:solidFill>
              </a:rPr>
              <a:t>Лінік</a:t>
            </a:r>
            <a:r>
              <a:rPr lang="uk-UA" sz="2400" b="1" i="1" dirty="0" smtClean="0">
                <a:solidFill>
                  <a:srgbClr val="FF0000"/>
                </a:solidFill>
              </a:rPr>
              <a:t>  Олександра</a:t>
            </a:r>
            <a:br>
              <a:rPr lang="uk-UA" sz="2400" b="1" i="1" dirty="0" smtClean="0">
                <a:solidFill>
                  <a:srgbClr val="FF0000"/>
                </a:solidFill>
              </a:rPr>
            </a:br>
            <a:r>
              <a:rPr lang="uk-UA" sz="2400" b="1" i="1" dirty="0" smtClean="0">
                <a:solidFill>
                  <a:srgbClr val="FF0000"/>
                </a:solidFill>
              </a:rPr>
              <a:t>Погрібний Євген </a:t>
            </a:r>
            <a:br>
              <a:rPr lang="uk-UA" sz="2400" b="1" i="1" dirty="0" smtClean="0">
                <a:solidFill>
                  <a:srgbClr val="FF0000"/>
                </a:solidFill>
              </a:rPr>
            </a:br>
            <a:r>
              <a:rPr lang="uk-UA" sz="2400" b="1" i="1" dirty="0" smtClean="0">
                <a:solidFill>
                  <a:srgbClr val="FF0000"/>
                </a:solidFill>
              </a:rPr>
              <a:t>Лукаш Анастасія</a:t>
            </a:r>
            <a:br>
              <a:rPr lang="uk-UA" sz="2400" b="1" i="1" dirty="0" smtClean="0">
                <a:solidFill>
                  <a:srgbClr val="FF0000"/>
                </a:solidFill>
              </a:rPr>
            </a:br>
            <a:r>
              <a:rPr lang="uk-UA" sz="2400" b="1" i="1" dirty="0" smtClean="0">
                <a:solidFill>
                  <a:srgbClr val="FF0000"/>
                </a:solidFill>
              </a:rPr>
              <a:t>Соловйова Анна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" y="1214422"/>
            <a:ext cx="9144000" cy="1754326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Мед  - </a:t>
            </a:r>
            <a:r>
              <a:rPr lang="ru-RU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джерело</a:t>
            </a:r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вуглево</a:t>
            </a:r>
            <a:r>
              <a:rPr lang="uk-UA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дів.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0826" y="3429000"/>
            <a:ext cx="200025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7594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" y="0"/>
            <a:ext cx="9144000" cy="39703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uk-UA" sz="5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Джерела:</a:t>
            </a:r>
          </a:p>
          <a:p>
            <a:pPr algn="ctr"/>
            <a:endParaRPr lang="uk-UA" sz="5400" b="1" cap="none" spc="0" dirty="0" smtClean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  <a:p>
            <a:pPr algn="ctr"/>
            <a:r>
              <a:rPr lang="uk-UA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1. Воловник С.В. </a:t>
            </a:r>
            <a:r>
              <a:rPr lang="uk-UA" sz="24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Наши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знакомые незнакомцы.</a:t>
            </a:r>
          </a:p>
          <a:p>
            <a:pPr algn="ctr">
              <a:buFontTx/>
              <a:buChar char="-"/>
            </a:pP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Днепропетровск: </a:t>
            </a:r>
            <a:r>
              <a:rPr lang="ru-RU" sz="24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Пром</a:t>
            </a:r>
            <a:r>
              <a:rPr lang="uk-UA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і</a:t>
            </a:r>
            <a:r>
              <a:rPr lang="ru-RU" sz="24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нь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, 1983. – 175 с..</a:t>
            </a:r>
          </a:p>
          <a:p>
            <a:pPr algn="ctr"/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2. </a:t>
            </a:r>
            <a:r>
              <a:rPr lang="ru-RU" sz="24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Есыков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Е.К. Микроклимат пчелиного жилища.</a:t>
            </a:r>
          </a:p>
          <a:p>
            <a:pPr algn="ctr"/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  2-е изд., </a:t>
            </a:r>
            <a:r>
              <a:rPr lang="ru-RU" sz="24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перераб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. и доп.- Москва: </a:t>
            </a:r>
            <a:r>
              <a:rPr lang="ru-RU" sz="24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Россельхозиздат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, </a:t>
            </a:r>
          </a:p>
          <a:p>
            <a:pPr algn="ctr"/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1983. – 191 с..</a:t>
            </a:r>
            <a:r>
              <a:rPr lang="uk-UA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</a:p>
          <a:p>
            <a:pPr algn="ctr"/>
            <a:r>
              <a:rPr lang="uk-UA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3. Хімія . Шкільний світ. № 12(552) квітень, 2008                                                         </a:t>
            </a:r>
            <a:endParaRPr lang="ru-RU" sz="2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  <p:custDataLst>
      <p:tags r:id="rId1"/>
    </p:custDataLst>
  </p:cSld>
  <p:clrMapOvr>
    <a:masterClrMapping/>
  </p:clrMapOvr>
  <p:transition advClick="0" advTm="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heel spokes="8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68" y="0"/>
            <a:ext cx="5038732" cy="2673789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Мед – це перероблений  бджолами нектар, збагачений ферментами та іншими біологічно активними речовинами.</a:t>
            </a:r>
            <a:b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С</a:t>
            </a:r>
            <a:r>
              <a:rPr lang="uk-UA" baseline="-25000" dirty="0" smtClean="0">
                <a:solidFill>
                  <a:schemeClr val="accent1">
                    <a:lumMod val="75000"/>
                  </a:schemeClr>
                </a:solidFill>
              </a:rPr>
              <a:t>12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Н</a:t>
            </a:r>
            <a:r>
              <a:rPr lang="uk-UA" baseline="-25000" dirty="0" smtClean="0">
                <a:solidFill>
                  <a:schemeClr val="accent1">
                    <a:lumMod val="75000"/>
                  </a:schemeClr>
                </a:solidFill>
              </a:rPr>
              <a:t>22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О</a:t>
            </a:r>
            <a:r>
              <a:rPr lang="uk-UA" baseline="-25000" dirty="0" smtClean="0">
                <a:solidFill>
                  <a:schemeClr val="accent1">
                    <a:lumMod val="75000"/>
                  </a:schemeClr>
                </a:solidFill>
              </a:rPr>
              <a:t>11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 + Н</a:t>
            </a:r>
            <a:r>
              <a:rPr lang="uk-UA" baseline="-250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О          С</a:t>
            </a:r>
            <a:r>
              <a:rPr lang="uk-UA" baseline="-25000" dirty="0" smtClean="0">
                <a:solidFill>
                  <a:schemeClr val="accent1">
                    <a:lumMod val="75000"/>
                  </a:schemeClr>
                </a:solidFill>
              </a:rPr>
              <a:t>6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Н</a:t>
            </a:r>
            <a:r>
              <a:rPr lang="uk-UA" baseline="-25000" dirty="0" smtClean="0">
                <a:solidFill>
                  <a:schemeClr val="accent1">
                    <a:lumMod val="75000"/>
                  </a:schemeClr>
                </a:solidFill>
              </a:rPr>
              <a:t>12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О</a:t>
            </a:r>
            <a:r>
              <a:rPr lang="uk-UA" baseline="-25000" dirty="0" smtClean="0">
                <a:solidFill>
                  <a:schemeClr val="accent1">
                    <a:lumMod val="75000"/>
                  </a:schemeClr>
                </a:solidFill>
              </a:rPr>
              <a:t>6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 + </a:t>
            </a:r>
            <a:r>
              <a:rPr lang="uk-UA" dirty="0" err="1" smtClean="0">
                <a:solidFill>
                  <a:schemeClr val="accent1">
                    <a:lumMod val="75000"/>
                  </a:schemeClr>
                </a:solidFill>
              </a:rPr>
              <a:t>С</a:t>
            </a:r>
            <a:r>
              <a:rPr lang="uk-UA" baseline="-25000" dirty="0" err="1" smtClean="0">
                <a:solidFill>
                  <a:schemeClr val="accent1">
                    <a:lumMod val="75000"/>
                  </a:schemeClr>
                </a:solidFill>
              </a:rPr>
              <a:t>6</a:t>
            </a:r>
            <a:r>
              <a:rPr lang="uk-UA" dirty="0" err="1" smtClean="0">
                <a:solidFill>
                  <a:schemeClr val="accent1">
                    <a:lumMod val="75000"/>
                  </a:schemeClr>
                </a:solidFill>
              </a:rPr>
              <a:t>Н</a:t>
            </a:r>
            <a:r>
              <a:rPr lang="uk-UA" baseline="-25000" dirty="0" err="1" smtClean="0">
                <a:solidFill>
                  <a:schemeClr val="accent1">
                    <a:lumMod val="75000"/>
                  </a:schemeClr>
                </a:solidFill>
              </a:rPr>
              <a:t>12</a:t>
            </a:r>
            <a:r>
              <a:rPr lang="uk-UA" dirty="0" err="1" smtClean="0">
                <a:solidFill>
                  <a:schemeClr val="accent1">
                    <a:lumMod val="75000"/>
                  </a:schemeClr>
                </a:solidFill>
              </a:rPr>
              <a:t>О</a:t>
            </a:r>
            <a:r>
              <a:rPr lang="uk-UA" baseline="-25000" dirty="0" err="1" smtClean="0">
                <a:solidFill>
                  <a:schemeClr val="accent1">
                    <a:lumMod val="75000"/>
                  </a:schemeClr>
                </a:solidFill>
              </a:rPr>
              <a:t>6</a:t>
            </a:r>
            <a:r>
              <a:rPr lang="uk-UA" baseline="-250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uk-UA" baseline="-25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uk-UA" baseline="-25000" dirty="0" smtClean="0">
                <a:solidFill>
                  <a:schemeClr val="accent1">
                    <a:lumMod val="75000"/>
                  </a:schemeClr>
                </a:solidFill>
              </a:rPr>
              <a:t>сахароза                 вода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           </a:t>
            </a:r>
            <a:r>
              <a:rPr lang="uk-UA" sz="1400" dirty="0" smtClean="0">
                <a:solidFill>
                  <a:schemeClr val="accent1">
                    <a:lumMod val="75000"/>
                  </a:schemeClr>
                </a:solidFill>
              </a:rPr>
              <a:t>глюкоза                  фруктоза</a:t>
            </a:r>
            <a:endParaRPr lang="ru-RU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857752" y="2998764"/>
            <a:ext cx="4286248" cy="3573507"/>
          </a:xfrm>
        </p:spPr>
        <p:txBody>
          <a:bodyPr>
            <a:normAutofit/>
          </a:bodyPr>
          <a:lstStyle/>
          <a:p>
            <a:r>
              <a:rPr lang="uk-UA" sz="1600" dirty="0" smtClean="0">
                <a:solidFill>
                  <a:srgbClr val="002060"/>
                </a:solidFill>
              </a:rPr>
              <a:t>Мед – це суміш рівних кількостей глюкози і фруктози з домішками інших природних речовин: білків (як рослинного, так і тваринного походження), органічних кислот ( найбільше яблучної та лимонної кислот), неорганічних кислот (</a:t>
            </a:r>
            <a:r>
              <a:rPr lang="uk-UA" sz="1600" dirty="0" err="1" smtClean="0">
                <a:solidFill>
                  <a:srgbClr val="002060"/>
                </a:solidFill>
              </a:rPr>
              <a:t>хлоридна</a:t>
            </a:r>
            <a:r>
              <a:rPr lang="uk-UA" sz="1600" dirty="0" smtClean="0">
                <a:solidFill>
                  <a:srgbClr val="002060"/>
                </a:solidFill>
              </a:rPr>
              <a:t> і фосфатна), ефірних масел, біологічно активних речовин в організмі людини. Мед солодший за звичайний цукор, тому що містить багато фруктози (фруктоза солодша від глюкози втричі).</a:t>
            </a:r>
            <a:endParaRPr lang="ru-RU" sz="1600" dirty="0">
              <a:solidFill>
                <a:srgbClr val="002060"/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5715008" y="2143116"/>
            <a:ext cx="642942" cy="1588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214290"/>
            <a:ext cx="1100023" cy="1805026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4" cstate="print"/>
          <a:srcRect t="2883" b="2883"/>
          <a:stretch>
            <a:fillRect/>
          </a:stretch>
        </p:blipFill>
        <p:spPr bwMode="auto">
          <a:xfrm>
            <a:off x="500063" y="2500313"/>
            <a:ext cx="4286250" cy="407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advClick="0" advTm="9922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928662" y="0"/>
            <a:ext cx="749669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Які види меду існують?</a:t>
            </a:r>
            <a:endParaRPr lang="ru-RU" sz="3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6248" y="1071546"/>
            <a:ext cx="171451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Мед</a:t>
            </a:r>
            <a:endParaRPr lang="ru-RU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2928934"/>
            <a:ext cx="3429008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ln w="50800"/>
                <a:solidFill>
                  <a:srgbClr val="FFFF00"/>
                </a:solidFill>
              </a:rPr>
              <a:t>Квітковий</a:t>
            </a:r>
          </a:p>
          <a:p>
            <a:pPr algn="ctr"/>
            <a:r>
              <a:rPr lang="uk-UA" sz="1600" b="1" dirty="0" smtClean="0">
                <a:ln w="50800"/>
                <a:solidFill>
                  <a:srgbClr val="FFFF00"/>
                </a:solidFill>
              </a:rPr>
              <a:t>(нектар) </a:t>
            </a:r>
            <a:endParaRPr lang="ru-RU" sz="1600" b="1" dirty="0">
              <a:ln w="50800"/>
              <a:solidFill>
                <a:srgbClr val="FFFF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4143380"/>
            <a:ext cx="278605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Монофлорний</a:t>
            </a:r>
            <a:endParaRPr lang="uk-UA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algn="ctr"/>
            <a:r>
              <a:rPr lang="uk-UA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( з одного виду рослин)</a:t>
            </a:r>
          </a:p>
          <a:p>
            <a:pPr algn="ctr">
              <a:buFontTx/>
              <a:buChar char="-"/>
            </a:pPr>
            <a:r>
              <a:rPr lang="uk-UA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Липовий</a:t>
            </a:r>
          </a:p>
          <a:p>
            <a:pPr algn="ctr">
              <a:buFontTx/>
              <a:buChar char="-"/>
            </a:pPr>
            <a:r>
              <a:rPr lang="uk-UA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Гречаний</a:t>
            </a:r>
          </a:p>
          <a:p>
            <a:pPr algn="ctr">
              <a:buFontTx/>
              <a:buChar char="-"/>
            </a:pPr>
            <a:r>
              <a:rPr lang="uk-UA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Соняшниковий </a:t>
            </a:r>
          </a:p>
          <a:p>
            <a:pPr algn="ctr"/>
            <a:r>
              <a:rPr lang="uk-UA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- Акацієвий </a:t>
            </a:r>
            <a:endParaRPr lang="ru-RU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357422" y="5072074"/>
            <a:ext cx="30003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Поліфлорний</a:t>
            </a:r>
            <a:r>
              <a:rPr lang="uk-UA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</a:p>
          <a:p>
            <a:pPr algn="ctr"/>
            <a:r>
              <a:rPr lang="uk-UA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(з кількох видів рослин)</a:t>
            </a:r>
            <a:endParaRPr lang="ru-RU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286512" y="2357430"/>
            <a:ext cx="257175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ln w="50800"/>
                <a:solidFill>
                  <a:srgbClr val="FFFF00"/>
                </a:solidFill>
              </a:rPr>
              <a:t>Падевий</a:t>
            </a:r>
          </a:p>
          <a:p>
            <a:pPr algn="ctr"/>
            <a:r>
              <a:rPr lang="uk-UA" b="1" dirty="0" smtClean="0">
                <a:ln w="50800"/>
                <a:solidFill>
                  <a:srgbClr val="FFFF00"/>
                </a:solidFill>
              </a:rPr>
              <a:t>(падь)</a:t>
            </a:r>
          </a:p>
          <a:p>
            <a:pPr algn="ctr"/>
            <a:r>
              <a:rPr lang="uk-UA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Утворюється  при переробці </a:t>
            </a:r>
          </a:p>
          <a:p>
            <a:pPr algn="ctr"/>
            <a:r>
              <a:rPr lang="uk-UA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бджолами  медвяної роси та паді,</a:t>
            </a:r>
          </a:p>
          <a:p>
            <a:pPr algn="ctr"/>
            <a:r>
              <a:rPr lang="uk-UA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які вони збирають з стебел та </a:t>
            </a:r>
          </a:p>
          <a:p>
            <a:pPr algn="ctr"/>
            <a:r>
              <a:rPr lang="uk-UA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листків рослин.</a:t>
            </a:r>
            <a:endParaRPr lang="ru-RU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214810" y="2643182"/>
            <a:ext cx="1374095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uk-UA" b="1" dirty="0" smtClean="0">
                <a:ln w="50800"/>
                <a:solidFill>
                  <a:srgbClr val="FFFF00"/>
                </a:solidFill>
              </a:rPr>
              <a:t>Змішаний</a:t>
            </a:r>
            <a:r>
              <a:rPr lang="uk-UA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endParaRPr lang="ru-RU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  <p:transition advClick="0" advTm="4891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471990" cy="1296974"/>
          </a:xfrm>
        </p:spPr>
        <p:txBody>
          <a:bodyPr>
            <a:normAutofit/>
          </a:bodyPr>
          <a:lstStyle/>
          <a:p>
            <a:pPr algn="ctr"/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357686" y="0"/>
            <a:ext cx="4519642" cy="6715148"/>
          </a:xfrm>
        </p:spPr>
        <p:txBody>
          <a:bodyPr>
            <a:normAutofit/>
          </a:bodyPr>
          <a:lstStyle/>
          <a:p>
            <a:pPr algn="ctr"/>
            <a:r>
              <a:rPr lang="uk-UA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Виявлення </a:t>
            </a:r>
            <a:r>
              <a:rPr lang="uk-UA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оксиметилфурфуролу</a:t>
            </a:r>
            <a:r>
              <a:rPr lang="uk-UA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у меді:</a:t>
            </a:r>
          </a:p>
          <a:p>
            <a:pPr algn="ctr"/>
            <a:r>
              <a:rPr lang="uk-UA" sz="16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Речовина, яка погіршує якість меду і навіть може зробити його непридатним для споживання, є </a:t>
            </a:r>
            <a:r>
              <a:rPr lang="uk-UA" sz="16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оксиметилфурфурол</a:t>
            </a:r>
            <a:r>
              <a:rPr lang="uk-UA" sz="16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 Під час тривалого зберігання меду (понад 2-х років), або під час нагрівання до 85 </a:t>
            </a:r>
            <a:r>
              <a:rPr lang="uk-UA" sz="1600" b="1" baseline="30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0</a:t>
            </a:r>
            <a:r>
              <a:rPr lang="uk-UA" sz="16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 вміст </a:t>
            </a:r>
            <a:r>
              <a:rPr lang="uk-UA" sz="16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оксиметилфурфуролу</a:t>
            </a:r>
            <a:r>
              <a:rPr lang="uk-UA" sz="16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може збільшуватись у 10-15 разів.</a:t>
            </a:r>
          </a:p>
          <a:p>
            <a:pPr algn="ctr"/>
            <a:r>
              <a:rPr lang="uk-UA" sz="16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1-2 краплини р-ну резорцину додаємо до 1мл р-нів меду, які досліджуються (10% р-н меду, що не піддавався термічній обробці; 10% р-н меду, що піддався тривалій термічній обробці).</a:t>
            </a:r>
          </a:p>
          <a:p>
            <a:pPr algn="ctr"/>
            <a:endParaRPr lang="uk-UA" sz="16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ctr">
              <a:buNone/>
            </a:pPr>
            <a:r>
              <a:rPr lang="uk-UA" sz="1800" b="1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</a:rPr>
              <a:t>Р-н меду, що не нагрівався, забарвлюється у слабо-рожевий колір; р-н термічно обробленого меду забарвлюється у вишнево-червоний колір.</a:t>
            </a:r>
            <a:endParaRPr lang="ru-RU" sz="1800" b="1" dirty="0">
              <a:ln>
                <a:solidFill>
                  <a:srgbClr val="C0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285720" y="1600200"/>
            <a:ext cx="3829080" cy="5043510"/>
          </a:xfrm>
        </p:spPr>
        <p:txBody>
          <a:bodyPr>
            <a:normAutofit/>
          </a:bodyPr>
          <a:lstStyle/>
          <a:p>
            <a:pPr algn="ctr"/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Виявлення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глюкози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у </a:t>
            </a:r>
            <a:r>
              <a:rPr lang="uk-UA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меді:</a:t>
            </a:r>
          </a:p>
          <a:p>
            <a:pPr algn="ctr">
              <a:buNone/>
            </a:pPr>
            <a:r>
              <a:rPr lang="uk-UA" sz="16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У пробірку наливаємо 1мл р-ну </a:t>
            </a:r>
            <a:r>
              <a:rPr lang="en-US" sz="16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NaOH</a:t>
            </a:r>
            <a:r>
              <a:rPr lang="uk-UA" sz="16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і додаємо кілька крапель р-ну </a:t>
            </a:r>
            <a:r>
              <a:rPr lang="en-US" sz="16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CuSO</a:t>
            </a:r>
            <a:r>
              <a:rPr lang="en-US" sz="1600" b="1" baseline="-25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4</a:t>
            </a:r>
            <a:r>
              <a:rPr lang="uk-UA" sz="16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 спостерігаємо утворення осаду </a:t>
            </a:r>
            <a:r>
              <a:rPr lang="en-US" sz="16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Cu(OH)</a:t>
            </a:r>
            <a:r>
              <a:rPr lang="en-US" sz="1600" b="1" baseline="-25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2</a:t>
            </a:r>
            <a:r>
              <a:rPr lang="en-US" sz="16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  <a:r>
              <a:rPr lang="uk-UA" sz="16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До осаду додаємо р-н меду і суміш збовтуємо. </a:t>
            </a:r>
          </a:p>
          <a:p>
            <a:pPr algn="ctr">
              <a:buNone/>
            </a:pPr>
            <a:endParaRPr lang="uk-UA" sz="16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ctr">
              <a:buNone/>
            </a:pPr>
            <a:r>
              <a:rPr lang="uk-UA" sz="2000" b="1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</a:rPr>
              <a:t>Утворюється прозорий розчин синього кольору, що доводить наявність речовини, що має властивості багатоатомного спирту – глюкози.</a:t>
            </a:r>
          </a:p>
          <a:p>
            <a:endParaRPr lang="ru-RU" dirty="0"/>
          </a:p>
        </p:txBody>
      </p:sp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0" y="0"/>
            <a:ext cx="4929190" cy="19240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 rtl="0"/>
            <a:r>
              <a:rPr lang="ru-RU" sz="3600" kern="10" spc="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8200"/>
                    </a:gs>
                    <a:gs pos="10001">
                      <a:srgbClr val="FF0000"/>
                    </a:gs>
                    <a:gs pos="35001">
                      <a:srgbClr val="BA0066"/>
                    </a:gs>
                    <a:gs pos="70000">
                      <a:srgbClr val="66008F"/>
                    </a:gs>
                    <a:gs pos="100000">
                      <a:srgbClr val="000082"/>
                    </a:gs>
                  </a:gsLst>
                  <a:lin ang="18900000" scaled="1"/>
                </a:gradFill>
                <a:effectLst/>
                <a:latin typeface="Arial Black"/>
              </a:rPr>
              <a:t>Хімічна</a:t>
            </a:r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8200"/>
                    </a:gs>
                    <a:gs pos="10001">
                      <a:srgbClr val="FF0000"/>
                    </a:gs>
                    <a:gs pos="35001">
                      <a:srgbClr val="BA0066"/>
                    </a:gs>
                    <a:gs pos="70000">
                      <a:srgbClr val="66008F"/>
                    </a:gs>
                    <a:gs pos="100000">
                      <a:srgbClr val="000082"/>
                    </a:gs>
                  </a:gsLst>
                  <a:lin ang="18900000" scaled="1"/>
                </a:gradFill>
                <a:effectLst/>
                <a:latin typeface="Arial Black"/>
              </a:rPr>
              <a:t> 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8200"/>
                    </a:gs>
                    <a:gs pos="10001">
                      <a:srgbClr val="FF0000"/>
                    </a:gs>
                    <a:gs pos="35001">
                      <a:srgbClr val="BA0066"/>
                    </a:gs>
                    <a:gs pos="70000">
                      <a:srgbClr val="66008F"/>
                    </a:gs>
                    <a:gs pos="100000">
                      <a:srgbClr val="000082"/>
                    </a:gs>
                  </a:gsLst>
                  <a:lin ang="18900000" scaled="1"/>
                </a:gradFill>
                <a:effectLst/>
                <a:latin typeface="Arial Black"/>
              </a:rPr>
              <a:t>сторона меду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8200"/>
                  </a:gs>
                  <a:gs pos="10001">
                    <a:srgbClr val="FF0000"/>
                  </a:gs>
                  <a:gs pos="35001">
                    <a:srgbClr val="BA0066"/>
                  </a:gs>
                  <a:gs pos="70000">
                    <a:srgbClr val="66008F"/>
                  </a:gs>
                  <a:gs pos="100000">
                    <a:srgbClr val="000082"/>
                  </a:gs>
                </a:gsLst>
                <a:lin ang="18900000" scaled="1"/>
              </a:gradFill>
              <a:effectLst/>
              <a:latin typeface="Arial Black"/>
            </a:endParaRPr>
          </a:p>
        </p:txBody>
      </p:sp>
    </p:spTree>
    <p:custDataLst>
      <p:tags r:id="rId1"/>
    </p:custDataLst>
  </p:cSld>
  <p:clrMapOvr>
    <a:masterClrMapping/>
  </p:clrMapOvr>
  <p:transition advClick="0" advTm="6062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1276350" y="1000108"/>
            <a:ext cx="7296178" cy="857267"/>
          </a:xfrm>
          <a:prstGeom prst="rect">
            <a:avLst/>
          </a:prstGeom>
        </p:spPr>
        <p:txBody>
          <a:bodyPr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 rtl="0"/>
            <a:r>
              <a:rPr lang="ru-RU" sz="3600" kern="10" spc="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FFFF00"/>
                    </a:gs>
                  </a:gsLst>
                  <a:lin ang="5400000" scaled="1"/>
                </a:gradFill>
                <a:effectLst>
                  <a:outerShdw dist="107763" dir="13500000" algn="ctr" rotWithShape="0">
                    <a:srgbClr val="868686">
                      <a:alpha val="50000"/>
                    </a:srgbClr>
                  </a:outerShdw>
                </a:effectLst>
                <a:latin typeface="Arial Black"/>
              </a:rPr>
              <a:t>Лікувальні</a:t>
            </a:r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FFFF00"/>
                    </a:gs>
                  </a:gsLst>
                  <a:lin ang="5400000" scaled="1"/>
                </a:gradFill>
                <a:effectLst>
                  <a:outerShdw dist="107763" dir="13500000" algn="ctr" rotWithShape="0">
                    <a:srgbClr val="868686">
                      <a:alpha val="50000"/>
                    </a:srgbClr>
                  </a:outerShdw>
                </a:effectLst>
                <a:latin typeface="Arial Black"/>
              </a:rPr>
              <a:t> </a:t>
            </a:r>
            <a:r>
              <a:rPr lang="ru-RU" sz="3600" kern="10" spc="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FFFF00"/>
                    </a:gs>
                  </a:gsLst>
                  <a:lin ang="5400000" scaled="1"/>
                </a:gradFill>
                <a:effectLst>
                  <a:outerShdw dist="107763" dir="13500000" algn="ctr" rotWithShape="0">
                    <a:srgbClr val="868686">
                      <a:alpha val="50000"/>
                    </a:srgbClr>
                  </a:outerShdw>
                </a:effectLst>
                <a:latin typeface="Arial Black"/>
              </a:rPr>
              <a:t>властивості</a:t>
            </a:r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FFFF00"/>
                    </a:gs>
                  </a:gsLst>
                  <a:lin ang="5400000" scaled="1"/>
                </a:gradFill>
                <a:effectLst>
                  <a:outerShdw dist="107763" dir="13500000" algn="ctr" rotWithShape="0">
                    <a:srgbClr val="868686">
                      <a:alpha val="50000"/>
                    </a:srgbClr>
                  </a:outerShdw>
                </a:effectLst>
                <a:latin typeface="Arial Black"/>
              </a:rPr>
              <a:t> 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FFFF00"/>
                    </a:gs>
                  </a:gsLst>
                  <a:lin ang="5400000" scaled="1"/>
                </a:gradFill>
                <a:effectLst>
                  <a:outerShdw dist="107763" dir="13500000" algn="ctr" rotWithShape="0">
                    <a:srgbClr val="868686">
                      <a:alpha val="50000"/>
                    </a:srgbClr>
                  </a:outerShdw>
                </a:effectLst>
                <a:latin typeface="Arial Black"/>
              </a:rPr>
              <a:t>меду: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0000"/>
                  </a:gs>
                  <a:gs pos="100000">
                    <a:srgbClr val="FFFF00"/>
                  </a:gs>
                </a:gsLst>
                <a:lin ang="5400000" scaled="1"/>
              </a:gradFill>
              <a:effectLst>
                <a:outerShdw dist="107763" dir="13500000" algn="ctr" rotWithShape="0">
                  <a:srgbClr val="868686">
                    <a:alpha val="5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3" name="Пятно 2 2"/>
          <p:cNvSpPr/>
          <p:nvPr/>
        </p:nvSpPr>
        <p:spPr>
          <a:xfrm rot="20774653">
            <a:off x="357158" y="1500174"/>
            <a:ext cx="2928958" cy="1000132"/>
          </a:xfrm>
          <a:prstGeom prst="irregularSeal2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Безсоння </a:t>
            </a:r>
            <a:endParaRPr lang="ru-RU" dirty="0"/>
          </a:p>
        </p:txBody>
      </p:sp>
      <p:sp>
        <p:nvSpPr>
          <p:cNvPr id="4" name="Пятно 2 3"/>
          <p:cNvSpPr/>
          <p:nvPr/>
        </p:nvSpPr>
        <p:spPr>
          <a:xfrm rot="20480609">
            <a:off x="1500166" y="3214686"/>
            <a:ext cx="3000396" cy="1643074"/>
          </a:xfrm>
          <a:prstGeom prst="irregularSeal2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Невроз серця</a:t>
            </a:r>
            <a:endParaRPr lang="ru-RU" dirty="0"/>
          </a:p>
        </p:txBody>
      </p:sp>
      <p:sp>
        <p:nvSpPr>
          <p:cNvPr id="6" name="Пятно 2 5"/>
          <p:cNvSpPr/>
          <p:nvPr/>
        </p:nvSpPr>
        <p:spPr>
          <a:xfrm rot="1144719">
            <a:off x="4000496" y="3214686"/>
            <a:ext cx="4286280" cy="1785950"/>
          </a:xfrm>
          <a:prstGeom prst="irregularSeal2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Захворювання печінки</a:t>
            </a:r>
            <a:endParaRPr lang="ru-RU" dirty="0"/>
          </a:p>
        </p:txBody>
      </p:sp>
      <p:sp>
        <p:nvSpPr>
          <p:cNvPr id="7" name="Пятно 2 6"/>
          <p:cNvSpPr/>
          <p:nvPr/>
        </p:nvSpPr>
        <p:spPr>
          <a:xfrm>
            <a:off x="357158" y="4857760"/>
            <a:ext cx="3714776" cy="178595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Стоматити, ангіни</a:t>
            </a:r>
            <a:endParaRPr lang="ru-RU" dirty="0"/>
          </a:p>
        </p:txBody>
      </p:sp>
      <p:sp>
        <p:nvSpPr>
          <p:cNvPr id="9" name="Пятно 2 8"/>
          <p:cNvSpPr/>
          <p:nvPr/>
        </p:nvSpPr>
        <p:spPr>
          <a:xfrm>
            <a:off x="6072198" y="4643446"/>
            <a:ext cx="3071802" cy="1071570"/>
          </a:xfrm>
          <a:prstGeom prst="irregularSeal2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Радикуліт </a:t>
            </a:r>
            <a:endParaRPr lang="ru-RU" dirty="0"/>
          </a:p>
        </p:txBody>
      </p:sp>
      <p:sp>
        <p:nvSpPr>
          <p:cNvPr id="10" name="Пятно 2 9"/>
          <p:cNvSpPr/>
          <p:nvPr/>
        </p:nvSpPr>
        <p:spPr>
          <a:xfrm rot="20003140">
            <a:off x="5286380" y="1357298"/>
            <a:ext cx="4143404" cy="1500198"/>
          </a:xfrm>
          <a:prstGeom prst="irregularSeal2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Омолодження лиця </a:t>
            </a:r>
            <a:endParaRPr lang="ru-RU" dirty="0"/>
          </a:p>
        </p:txBody>
      </p:sp>
      <p:sp>
        <p:nvSpPr>
          <p:cNvPr id="11" name="Пятно 2 10"/>
          <p:cNvSpPr/>
          <p:nvPr/>
        </p:nvSpPr>
        <p:spPr>
          <a:xfrm>
            <a:off x="0" y="2571744"/>
            <a:ext cx="3000364" cy="1357322"/>
          </a:xfrm>
          <a:prstGeom prst="irregularSeal2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Гіпертонія </a:t>
            </a:r>
            <a:endParaRPr lang="ru-RU" dirty="0"/>
          </a:p>
        </p:txBody>
      </p:sp>
      <p:sp>
        <p:nvSpPr>
          <p:cNvPr id="12" name="Пятно 2 11"/>
          <p:cNvSpPr/>
          <p:nvPr/>
        </p:nvSpPr>
        <p:spPr>
          <a:xfrm rot="20361769">
            <a:off x="3071802" y="1500174"/>
            <a:ext cx="2357454" cy="1357322"/>
          </a:xfrm>
          <a:prstGeom prst="irregularSeal2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Грип </a:t>
            </a:r>
            <a:endParaRPr lang="ru-RU" dirty="0"/>
          </a:p>
        </p:txBody>
      </p:sp>
      <p:sp>
        <p:nvSpPr>
          <p:cNvPr id="13" name="Пятно 2 12"/>
          <p:cNvSpPr/>
          <p:nvPr/>
        </p:nvSpPr>
        <p:spPr>
          <a:xfrm>
            <a:off x="3857620" y="5715016"/>
            <a:ext cx="2714644" cy="1142984"/>
          </a:xfrm>
          <a:prstGeom prst="irregularSeal2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Склероз </a:t>
            </a:r>
            <a:endParaRPr lang="ru-RU" dirty="0"/>
          </a:p>
        </p:txBody>
      </p:sp>
    </p:spTree>
  </p:cSld>
  <p:clrMapOvr>
    <a:masterClrMapping/>
  </p:clrMapOvr>
  <p:transition advClick="0" advTm="4672"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opup_img" descr="http://go.imgsmail.ru/imgpreview?u=http%3A//www.xrest.ru/images/collection/00002/051/original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0"/>
            <a:ext cx="4198193" cy="438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587741" y="2967335"/>
            <a:ext cx="7968528" cy="3139321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FadeLeft">
              <a:avLst/>
            </a:prstTxWarp>
            <a:spAutoFit/>
          </a:bodyPr>
          <a:lstStyle/>
          <a:p>
            <a:pPr algn="ctr"/>
            <a:r>
              <a:rPr lang="uk-UA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Добова норма:</a:t>
            </a:r>
          </a:p>
          <a:p>
            <a:pPr algn="ctr"/>
            <a:r>
              <a:rPr lang="uk-UA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Для дорослої людини</a:t>
            </a:r>
          </a:p>
          <a:p>
            <a:pPr algn="ctr"/>
            <a:r>
              <a:rPr lang="uk-UA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становить 60-100г, а </a:t>
            </a:r>
          </a:p>
          <a:p>
            <a:pPr algn="ctr"/>
            <a:r>
              <a:rPr lang="uk-UA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Для дитини – 30г.</a:t>
            </a:r>
            <a:endParaRPr lang="ru-RU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wheel spokes="8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2"/>
          <p:cNvSpPr>
            <a:spLocks noChangeArrowheads="1" noChangeShapeType="1" noTextEdit="1"/>
          </p:cNvSpPr>
          <p:nvPr/>
        </p:nvSpPr>
        <p:spPr bwMode="auto">
          <a:xfrm>
            <a:off x="1357290" y="714356"/>
            <a:ext cx="7319991" cy="1709759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76472"/>
              </a:avLst>
            </a:prstTxWarp>
            <a:scene3d>
              <a:camera prst="legacyPerspectiveFront">
                <a:rot lat="1500000" lon="20099999" rev="0"/>
              </a:camera>
              <a:lightRig rig="legacyNormal4" dir="t"/>
            </a:scene3d>
            <a:sp3d extrusionH="887400" prstMaterial="legacyMatte">
              <a:extrusionClr>
                <a:srgbClr val="939676"/>
              </a:extrusionClr>
            </a:sp3d>
          </a:bodyPr>
          <a:lstStyle/>
          <a:p>
            <a:pPr algn="ctr" rtl="0"/>
            <a:r>
              <a:rPr lang="ru-RU" sz="3600" kern="10" spc="0" dirty="0" err="1" smtClean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</a:gradFill>
                <a:effectLst/>
                <a:latin typeface="Impact"/>
              </a:rPr>
              <a:t>Цікаво</a:t>
            </a:r>
            <a:r>
              <a:rPr lang="ru-RU" sz="3600" kern="10" spc="0" dirty="0" smtClean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</a:gradFill>
                <a:effectLst/>
                <a:latin typeface="Impact"/>
              </a:rPr>
              <a:t>!</a:t>
            </a:r>
            <a:endParaRPr lang="ru-RU" sz="3600" kern="10" spc="0" dirty="0">
              <a:ln w="9525">
                <a:round/>
                <a:headEnd/>
                <a:tailEnd/>
              </a:ln>
              <a:gradFill rotWithShape="0"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5400000" scaled="1"/>
              </a:gradFill>
              <a:effectLst/>
              <a:latin typeface="Impac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4303455"/>
            <a:ext cx="5360571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 давні часи грузинські воїни </a:t>
            </a:r>
          </a:p>
          <a:p>
            <a:pPr algn="ctr"/>
            <a:r>
              <a:rPr lang="uk-UA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брали із собою в </a:t>
            </a:r>
          </a:p>
          <a:p>
            <a:pPr algn="ctr"/>
            <a:r>
              <a:rPr lang="uk-UA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похід спеціальні шкіряні мішечки з</a:t>
            </a:r>
          </a:p>
          <a:p>
            <a:pPr algn="ctr"/>
            <a:r>
              <a:rPr lang="uk-UA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медовою масою – </a:t>
            </a:r>
            <a:r>
              <a:rPr lang="uk-UA" sz="2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кумелі</a:t>
            </a:r>
            <a:r>
              <a:rPr lang="uk-UA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, але</a:t>
            </a:r>
          </a:p>
          <a:p>
            <a:pPr algn="ctr"/>
            <a:r>
              <a:rPr lang="uk-UA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користувалися цією масою лише</a:t>
            </a:r>
          </a:p>
          <a:p>
            <a:pPr algn="ctr"/>
            <a:r>
              <a:rPr lang="uk-UA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 крайніх випадках, коли потрібно</a:t>
            </a:r>
          </a:p>
          <a:p>
            <a:pPr algn="ctr"/>
            <a:r>
              <a:rPr lang="uk-UA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було відновити сили або коли </a:t>
            </a:r>
          </a:p>
          <a:p>
            <a:pPr algn="ctr"/>
            <a:r>
              <a:rPr lang="uk-UA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воїн залишався зовсім без їжі.</a:t>
            </a:r>
            <a:endParaRPr lang="ru-RU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14810" y="2000240"/>
            <a:ext cx="4357718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Стародавні єгиптяни використовували бактерицидні властивості меду для бальзамування трупів. Коли у 323 р. у </a:t>
            </a:r>
            <a:r>
              <a:rPr lang="uk-UA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Вавілоні</a:t>
            </a:r>
            <a:r>
              <a:rPr lang="uk-UA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помер Олександр Македонський, його тіло помістили у мед, щоб краще зберегти.</a:t>
            </a:r>
            <a:endParaRPr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 advClick="0" advTm="6875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3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714356"/>
            <a:ext cx="8792022" cy="55092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Пам</a:t>
            </a:r>
            <a:r>
              <a:rPr lang="en-US" sz="7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’</a:t>
            </a:r>
            <a:r>
              <a:rPr lang="ru-RU" sz="72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ятайте</a:t>
            </a:r>
            <a:r>
              <a:rPr lang="ru-RU" sz="7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,</a:t>
            </a:r>
            <a:endParaRPr lang="en-US" sz="72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uk-UA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Що чистий мед – цінний харчовий продукт</a:t>
            </a:r>
          </a:p>
          <a:p>
            <a:pPr algn="ctr"/>
            <a:r>
              <a:rPr lang="uk-UA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І лікарський засіб. Вживайте липовий, гречаний</a:t>
            </a:r>
          </a:p>
          <a:p>
            <a:pPr algn="ctr"/>
            <a:r>
              <a:rPr lang="uk-UA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Соняшниковий, акацієвий та інші види меду і </a:t>
            </a:r>
          </a:p>
          <a:p>
            <a:pPr algn="ctr"/>
            <a:r>
              <a:rPr lang="uk-UA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будьте здорові.</a:t>
            </a:r>
            <a:endParaRPr lang="ru-RU" sz="40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 advClick="0" advTm="7172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302  E" pathEditMode="relative" ptsTypes="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2.3|3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1.9|1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1.7|2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1|3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1.3"/>
</p:tagLst>
</file>

<file path=ppt/theme/theme1.xml><?xml version="1.0" encoding="utf-8"?>
<a:theme xmlns:a="http://schemas.openxmlformats.org/drawingml/2006/main" name="Техническ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154</TotalTime>
  <Words>503</Words>
  <Application>Microsoft Office PowerPoint</Application>
  <PresentationFormat>Экран (4:3)</PresentationFormat>
  <Paragraphs>73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Техническая</vt:lpstr>
      <vt:lpstr>   Лінік  Олександра Погрібний Євген  Лукаш Анастасія Соловйова Анна</vt:lpstr>
      <vt:lpstr>Слайд 2</vt:lpstr>
      <vt:lpstr>Мед – це перероблений  бджолами нектар, збагачений ферментами та іншими біологічно активними речовинами.   С12Н22О11 + Н2О          С6Н12О6 + С6Н12О6 сахароза                 вода           глюкоза                  фруктоза</vt:lpstr>
      <vt:lpstr>Слайд 4</vt:lpstr>
      <vt:lpstr> 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Ліннік  Олександра Погрібний Євген  Лукаш Анастасія</dc:title>
  <dc:creator>Navigator</dc:creator>
  <cp:lastModifiedBy>RWT</cp:lastModifiedBy>
  <cp:revision>25</cp:revision>
  <dcterms:created xsi:type="dcterms:W3CDTF">2010-09-14T17:54:11Z</dcterms:created>
  <dcterms:modified xsi:type="dcterms:W3CDTF">2011-05-11T09:41:52Z</dcterms:modified>
</cp:coreProperties>
</file>